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5EA3E-6EE8-4316-B2F7-EA5C5C15D28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1A88E-C162-4834-A827-0772309358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917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1A88E-C162-4834-A827-07723093583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288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CFDBAE-6A13-45BA-8E86-7218BE506B80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1E102FB-D85D-4F06-81C7-55364326EE30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Coca-Cola Company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143000"/>
            <a:ext cx="6400800" cy="44958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 descr="Coca-Cola Logo Vector (.CDR) Free Downloa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400800" cy="449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4525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7924800" cy="5032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Introduction to the Organization (I)</a:t>
            </a:r>
            <a:r>
              <a:rPr lang="en-GB" dirty="0"/>
              <a:t/>
            </a:r>
            <a:br>
              <a:rPr lang="en-GB" dirty="0"/>
            </a:br>
            <a:r>
              <a:rPr lang="en-US" b="1" dirty="0"/>
              <a:t>Company History: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Found in 1886 in Atlanta, Georgia.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Served nine drinks daily at the beginning.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A glass of a soda was five cents.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Registered in U.S Patent office in 1893.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Cooperated with independent bottling companies in 1899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1932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Current </a:t>
            </a:r>
            <a:r>
              <a:rPr lang="en-US" b="1" dirty="0" smtClean="0"/>
              <a:t>State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3428999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It operates throughout the world. 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Runs a franchised distribution system.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The world’s largest plastic waste producer.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Prolific advertisement in marketing history.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96605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Executives: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90160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Twelve members occupy senior leadership positions.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Operations leadership post has eight members.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Fourteen members assume vice president positions.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Thirteen members of the Board of Directors. 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6006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Business </a:t>
            </a:r>
            <a:r>
              <a:rPr lang="en-US" b="1" dirty="0" smtClean="0"/>
              <a:t>Model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Selling concentrated syrup to bottling companies. 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Selling some finished beverages. 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Many brands such as Coca-Cola Zero Sugar.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9236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Identification of Industry &amp; competitors (II)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lnSpc>
                <a:spcPct val="150000"/>
              </a:lnSpc>
            </a:pPr>
            <a:r>
              <a:rPr lang="en-US" dirty="0"/>
              <a:t>Coca-Cola competes in the beverage industry. 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Beverage industry produces drinks.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Drinks are canned or bottled. 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Coca-Cola competitors include:</a:t>
            </a:r>
            <a:endParaRPr lang="en-GB" dirty="0"/>
          </a:p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                   -PepsiCo</a:t>
            </a:r>
            <a:endParaRPr lang="en-GB" dirty="0" smtClean="0"/>
          </a:p>
          <a:p>
            <a:pPr marL="0" lvl="0" indent="0">
              <a:lnSpc>
                <a:spcPct val="150000"/>
              </a:lnSpc>
              <a:buNone/>
            </a:pPr>
            <a:r>
              <a:rPr lang="en-GB" dirty="0"/>
              <a:t> </a:t>
            </a:r>
            <a:r>
              <a:rPr lang="en-GB" dirty="0" smtClean="0"/>
              <a:t>                  -</a:t>
            </a:r>
            <a:r>
              <a:rPr lang="en-US" dirty="0" smtClean="0"/>
              <a:t>Tropicana </a:t>
            </a:r>
            <a:endParaRPr lang="en-GB" dirty="0"/>
          </a:p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                   -Britvic </a:t>
            </a:r>
            <a:endParaRPr lang="en-GB" dirty="0" smtClean="0"/>
          </a:p>
          <a:p>
            <a:pPr marL="0" lvl="0" indent="0">
              <a:lnSpc>
                <a:spcPct val="150000"/>
              </a:lnSpc>
              <a:buNone/>
            </a:pPr>
            <a:r>
              <a:rPr lang="en-GB" dirty="0"/>
              <a:t> </a:t>
            </a:r>
            <a:r>
              <a:rPr lang="en-GB" dirty="0" smtClean="0"/>
              <a:t>                  -</a:t>
            </a:r>
            <a:r>
              <a:rPr lang="en-US" dirty="0" smtClean="0"/>
              <a:t>Red </a:t>
            </a:r>
            <a:r>
              <a:rPr lang="en-US" dirty="0"/>
              <a:t>Bull</a:t>
            </a: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484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95400"/>
            <a:ext cx="8077200" cy="1222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Analysis of Organization - Measurement and control system (III</a:t>
            </a:r>
            <a:r>
              <a:rPr lang="en-US" b="1" dirty="0" smtClean="0"/>
              <a:t>)</a:t>
            </a:r>
            <a:r>
              <a:rPr lang="en-GB" dirty="0"/>
              <a:t/>
            </a:r>
            <a:br>
              <a:rPr lang="en-GB" dirty="0"/>
            </a:br>
            <a:r>
              <a:rPr lang="en-US" b="1" dirty="0"/>
              <a:t>Current financial </a:t>
            </a:r>
            <a:r>
              <a:rPr lang="en-US" b="1" dirty="0" smtClean="0"/>
              <a:t>position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 lvl="0"/>
            <a:r>
              <a:rPr lang="en-US" dirty="0"/>
              <a:t>Quick ratio =0.76</a:t>
            </a:r>
            <a:endParaRPr lang="en-GB" dirty="0"/>
          </a:p>
          <a:p>
            <a:pPr lvl="0"/>
            <a:r>
              <a:rPr lang="en-US" dirty="0"/>
              <a:t>Current Ratio =0.87</a:t>
            </a:r>
            <a:endParaRPr lang="en-GB" dirty="0"/>
          </a:p>
          <a:p>
            <a:pPr lvl="0"/>
            <a:r>
              <a:rPr lang="en-US" dirty="0"/>
              <a:t>Price Ratio = 20.31</a:t>
            </a:r>
            <a:endParaRPr lang="en-GB" dirty="0"/>
          </a:p>
          <a:p>
            <a:pPr lvl="0"/>
            <a:r>
              <a:rPr lang="en-US" dirty="0"/>
              <a:t>Return on Equity =59.78%</a:t>
            </a:r>
            <a:endParaRPr lang="en-GB" dirty="0"/>
          </a:p>
          <a:p>
            <a:pPr lvl="0"/>
            <a:r>
              <a:rPr lang="en-US" dirty="0"/>
              <a:t>Dividend Payout Ratio =0.64</a:t>
            </a:r>
            <a:endParaRPr lang="en-GB" dirty="0"/>
          </a:p>
          <a:p>
            <a:pPr lvl="0"/>
            <a:r>
              <a:rPr lang="en-US" dirty="0"/>
              <a:t>Gross Margin =60.81%</a:t>
            </a:r>
            <a:endParaRPr lang="en-GB" dirty="0"/>
          </a:p>
          <a:p>
            <a:pPr lvl="0"/>
            <a:r>
              <a:rPr lang="en-US" dirty="0"/>
              <a:t>Return on Assets = 12.31%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394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53400" cy="8080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Comparison with competitors and standards </a:t>
            </a:r>
            <a:r>
              <a:rPr lang="en-US" b="1" dirty="0" smtClean="0"/>
              <a:t>points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PepsiCo has a quick ratio of 0.70.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PepsiCo has a higher liquidity risk.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Both have unstable financial conditions.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15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53400" cy="8080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Analysis of Organization (</a:t>
            </a:r>
            <a:r>
              <a:rPr lang="en-US" b="1" dirty="0" smtClean="0"/>
              <a:t>IV): Current </a:t>
            </a:r>
            <a:r>
              <a:rPr lang="en-US" b="1" dirty="0"/>
              <a:t>Strategies</a:t>
            </a:r>
            <a:r>
              <a:rPr lang="en-GB" dirty="0"/>
              <a:t/>
            </a:r>
            <a:br>
              <a:rPr lang="en-GB" dirty="0"/>
            </a:br>
            <a:r>
              <a:rPr lang="en-US" b="1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 </a:t>
            </a:r>
            <a:r>
              <a:rPr lang="en-US" dirty="0"/>
              <a:t>market segmentation and </a:t>
            </a:r>
            <a:r>
              <a:rPr lang="en-US" dirty="0" smtClean="0"/>
              <a:t>penetration</a:t>
            </a:r>
          </a:p>
          <a:p>
            <a:pPr lvl="0"/>
            <a:r>
              <a:rPr lang="en-US" dirty="0"/>
              <a:t>Establishment of brand and customer relationship.</a:t>
            </a:r>
            <a:endParaRPr lang="en-GB" dirty="0"/>
          </a:p>
          <a:p>
            <a:pPr lvl="0"/>
            <a:r>
              <a:rPr lang="en-US" dirty="0"/>
              <a:t>Boosting financial efficiency</a:t>
            </a:r>
            <a:endParaRPr lang="en-GB" dirty="0"/>
          </a:p>
          <a:p>
            <a:pPr lvl="0"/>
            <a:r>
              <a:rPr lang="en-US" dirty="0"/>
              <a:t>Much focus on business models and core competencies</a:t>
            </a:r>
            <a:endParaRPr lang="en-GB" dirty="0"/>
          </a:p>
          <a:p>
            <a:pPr lvl="0"/>
            <a:r>
              <a:rPr lang="en-US" dirty="0"/>
              <a:t>Investment on innovations and dynamic customer needs</a:t>
            </a:r>
            <a:endParaRPr lang="en-GB" dirty="0"/>
          </a:p>
          <a:p>
            <a:pPr lvl="0"/>
            <a:r>
              <a:rPr lang="en-US" dirty="0"/>
              <a:t>Effective investment in human resources.</a:t>
            </a: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693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Alignment with goals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mission and vision define the company's goals: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Instilling happiness and optimism.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World refreshment through quality brands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Value and market difference creation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Profit maximization through mutual customer relationship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Conscious of current trends thus productivity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2527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Comparison with competitors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Quite competitive based on: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 smtClean="0"/>
              <a:t>Steady market </a:t>
            </a:r>
            <a:r>
              <a:rPr lang="en-US" dirty="0"/>
              <a:t>leadership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Collective customer relationship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Proper and defined marketing channels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The </a:t>
            </a:r>
            <a:r>
              <a:rPr lang="en-US" dirty="0" smtClean="0"/>
              <a:t>powerful </a:t>
            </a:r>
            <a:r>
              <a:rPr lang="en-US" dirty="0"/>
              <a:t>and secure brand portfolio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Customer value management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Fulltime operational potential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11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6800"/>
            <a:ext cx="8077200" cy="152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SWOT </a:t>
            </a:r>
            <a:r>
              <a:rPr lang="en-US" b="1" dirty="0" smtClean="0"/>
              <a:t>analysis: Strengths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 smtClean="0"/>
              <a:t>Strong brand identity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 smtClean="0"/>
              <a:t>Customer loyalty</a:t>
            </a:r>
          </a:p>
          <a:p>
            <a:pPr lvl="0">
              <a:lnSpc>
                <a:spcPct val="150000"/>
              </a:lnSpc>
            </a:pPr>
            <a:r>
              <a:rPr lang="en-US" dirty="0" smtClean="0"/>
              <a:t>Dominant market share</a:t>
            </a:r>
          </a:p>
          <a:p>
            <a:pPr lvl="0">
              <a:lnSpc>
                <a:spcPct val="150000"/>
              </a:lnSpc>
            </a:pPr>
            <a:r>
              <a:rPr lang="en-US" dirty="0" smtClean="0"/>
              <a:t>Largest brand evaluation (79.96 Billion)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US" dirty="0" smtClean="0"/>
              <a:t>Extended global reach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5634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6556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Weaknesses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200000"/>
              </a:lnSpc>
            </a:pPr>
            <a:r>
              <a:rPr lang="en-US" dirty="0" smtClean="0"/>
              <a:t>Health concerns.</a:t>
            </a:r>
            <a:endParaRPr lang="en-GB" dirty="0"/>
          </a:p>
          <a:p>
            <a:pPr lvl="0">
              <a:lnSpc>
                <a:spcPct val="200000"/>
              </a:lnSpc>
            </a:pPr>
            <a:r>
              <a:rPr lang="en-US" dirty="0" smtClean="0"/>
              <a:t>Low product diversification.</a:t>
            </a:r>
          </a:p>
          <a:p>
            <a:pPr marL="0" lvl="0" indent="0">
              <a:buNone/>
            </a:pPr>
            <a:r>
              <a:rPr lang="en-US" dirty="0" smtClean="0"/>
              <a:t>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0390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Opportunities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Packaged drinking water.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Increase presence in developing nations.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Advancing supply chain system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20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Threats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Stiff competition from competitors: PepsiCo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US" dirty="0" smtClean="0"/>
              <a:t>Packaging controversy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Water usage controversy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6243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Gap Organizational analysis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en-US" dirty="0"/>
              <a:t>Improving productivity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Upholding quality assurance 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Improving cost control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Increasing market competitiveness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Integrating high level of technical skills. 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729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Possible Strategies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Product </a:t>
            </a:r>
            <a:r>
              <a:rPr lang="en-US" dirty="0" smtClean="0"/>
              <a:t>development</a:t>
            </a:r>
          </a:p>
          <a:p>
            <a:pPr>
              <a:lnSpc>
                <a:spcPct val="150000"/>
              </a:lnSpc>
            </a:pPr>
            <a:r>
              <a:rPr lang="en-US" dirty="0"/>
              <a:t>Market penetration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US" dirty="0"/>
              <a:t>Market development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US" dirty="0"/>
              <a:t>Related diversification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4289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1600"/>
            <a:ext cx="7848600" cy="460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Conclusion and future of the </a:t>
            </a:r>
            <a:r>
              <a:rPr lang="en-US" b="1" dirty="0" smtClean="0"/>
              <a:t>organization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</a:pPr>
            <a:r>
              <a:rPr lang="en-US" dirty="0"/>
              <a:t>Becoming the world's best </a:t>
            </a:r>
            <a:r>
              <a:rPr lang="en-US" dirty="0" smtClean="0"/>
              <a:t>employer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Be trusted and preferred organization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Effectively manage </a:t>
            </a:r>
            <a:r>
              <a:rPr lang="en-US" dirty="0" smtClean="0"/>
              <a:t>people, money </a:t>
            </a:r>
            <a:r>
              <a:rPr lang="en-US" dirty="0"/>
              <a:t>and time</a:t>
            </a:r>
            <a:endParaRPr lang="en-GB" dirty="0"/>
          </a:p>
          <a:p>
            <a:pPr lvl="0">
              <a:lnSpc>
                <a:spcPct val="150000"/>
              </a:lnSpc>
            </a:pPr>
            <a:r>
              <a:rPr lang="en-US" dirty="0"/>
              <a:t>Realize increased revenue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/>
              <a:t>Focusing on everyday marketplace execution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US" dirty="0"/>
              <a:t>Value on quality and not quantity</a:t>
            </a: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66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111</TotalTime>
  <Words>486</Words>
  <Application>Microsoft Office PowerPoint</Application>
  <PresentationFormat>On-screen Show (4:3)</PresentationFormat>
  <Paragraphs>101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Coca-Cola Company</vt:lpstr>
      <vt:lpstr>Introduction to the Organization (I) Company History: </vt:lpstr>
      <vt:lpstr>Current State </vt:lpstr>
      <vt:lpstr>Executives: </vt:lpstr>
      <vt:lpstr>Business Model </vt:lpstr>
      <vt:lpstr>Identification of Industry &amp; competitors (II) </vt:lpstr>
      <vt:lpstr>Analysis of Organization - Measurement and control system (III) Current financial position </vt:lpstr>
      <vt:lpstr>Comparison with competitors and standards points </vt:lpstr>
      <vt:lpstr>Analysis of Organization (IV): Current Strategies  </vt:lpstr>
      <vt:lpstr>Alignment with goals </vt:lpstr>
      <vt:lpstr>Comparison with competitors</vt:lpstr>
      <vt:lpstr>SWOT analysis: Strengths  </vt:lpstr>
      <vt:lpstr>Weaknesses </vt:lpstr>
      <vt:lpstr>Opportunities </vt:lpstr>
      <vt:lpstr>Threats </vt:lpstr>
      <vt:lpstr>Gap Organizational analysis </vt:lpstr>
      <vt:lpstr>Possible Strategies </vt:lpstr>
      <vt:lpstr>Conclusion and future of the organization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</dc:creator>
  <cp:lastModifiedBy>Terry</cp:lastModifiedBy>
  <cp:revision>44</cp:revision>
  <dcterms:created xsi:type="dcterms:W3CDTF">2020-04-29T15:09:32Z</dcterms:created>
  <dcterms:modified xsi:type="dcterms:W3CDTF">2020-04-29T17:00:38Z</dcterms:modified>
</cp:coreProperties>
</file>